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29"/>
  </p:notesMasterIdLst>
  <p:handoutMasterIdLst>
    <p:handoutMasterId r:id="rId30"/>
  </p:handoutMasterIdLst>
  <p:sldIdLst>
    <p:sldId id="282" r:id="rId5"/>
    <p:sldId id="283" r:id="rId6"/>
    <p:sldId id="306" r:id="rId7"/>
    <p:sldId id="285" r:id="rId8"/>
    <p:sldId id="312" r:id="rId9"/>
    <p:sldId id="286" r:id="rId10"/>
    <p:sldId id="309" r:id="rId11"/>
    <p:sldId id="308" r:id="rId12"/>
    <p:sldId id="310" r:id="rId13"/>
    <p:sldId id="311" r:id="rId14"/>
    <p:sldId id="288" r:id="rId15"/>
    <p:sldId id="290" r:id="rId16"/>
    <p:sldId id="296" r:id="rId17"/>
    <p:sldId id="293" r:id="rId18"/>
    <p:sldId id="294" r:id="rId19"/>
    <p:sldId id="305" r:id="rId20"/>
    <p:sldId id="292" r:id="rId21"/>
    <p:sldId id="295" r:id="rId22"/>
    <p:sldId id="287" r:id="rId23"/>
    <p:sldId id="289" r:id="rId24"/>
    <p:sldId id="301" r:id="rId25"/>
    <p:sldId id="302" r:id="rId26"/>
    <p:sldId id="303" r:id="rId27"/>
    <p:sldId id="304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73A0DAA-6AF3-43AB-8588-CEC1D06C72B9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4631" autoAdjust="0"/>
  </p:normalViewPr>
  <p:slideViewPr>
    <p:cSldViewPr snapToGrid="0">
      <p:cViewPr varScale="1">
        <p:scale>
          <a:sx n="65" d="100"/>
          <a:sy n="65" d="100"/>
        </p:scale>
        <p:origin x="858" y="6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2886" y="10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ZA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1077DB-935E-4A0A-947A-D283B9F9F452}" type="datetimeFigureOut">
              <a:rPr lang="en-ZA" smtClean="0"/>
              <a:t>2019/04/24</a:t>
            </a:fld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Z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2C0B10-7CAE-41E4-AB02-7E8B1FF2B898}" type="slidenum">
              <a:rPr lang="en-ZA" smtClean="0"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ZA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9EC30E-1A71-4188-9BE7-E2A64929A436}" type="datetimeFigureOut">
              <a:rPr lang="en-ZA" smtClean="0"/>
              <a:t>2019/04/24</a:t>
            </a:fld>
            <a:endParaRPr lang="en-ZA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ZA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Z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30193B-564F-4854-8A52-728F3FB19C85}" type="slidenum">
              <a:rPr lang="en-ZA" smtClean="0"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603816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30193B-564F-4854-8A52-728F3FB19C85}" type="slidenum">
              <a:rPr lang="en-ZA" smtClean="0"/>
              <a:t>12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44477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30193B-564F-4854-8A52-728F3FB19C85}" type="slidenum">
              <a:rPr lang="en-ZA" smtClean="0"/>
              <a:t>13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923197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Sma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">
            <a:extLst>
              <a:ext uri="{FF2B5EF4-FFF2-40B4-BE49-F238E27FC236}">
                <a16:creationId xmlns:a16="http://schemas.microsoft.com/office/drawing/2014/main" id="{837F9836-5B23-424D-8C60-AC02A8512A4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980476" y="0"/>
            <a:ext cx="2211524" cy="6858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6990" y="4346296"/>
            <a:ext cx="6798250" cy="1674470"/>
          </a:xfrm>
        </p:spPr>
        <p:txBody>
          <a:bodyPr anchor="b"/>
          <a:lstStyle>
            <a:lvl1pPr algn="r">
              <a:lnSpc>
                <a:spcPts val="5000"/>
              </a:lnSpc>
              <a:defRPr sz="6000" b="1" cap="all" spc="-3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11904" y="4650539"/>
            <a:ext cx="3401478" cy="1192038"/>
          </a:xfrm>
          <a:solidFill>
            <a:schemeClr val="tx1"/>
          </a:solidFill>
        </p:spPr>
        <p:txBody>
          <a:bodyPr lIns="252000" tIns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334038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ZA" dirty="0"/>
              <a:t>Click to edit page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F94EB5D3-F8CB-4E76-8D7E-FF441818EEC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9198000" cy="360000"/>
          </a:xfrm>
        </p:spPr>
        <p:txBody>
          <a:bodyPr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291600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A38E24-EB1C-472F-B631-5DF32F9C4C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572900" y="1511476"/>
            <a:ext cx="2916000" cy="467924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5B4A252E-78C9-4F76-98A4-A4B580AD07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713800" y="1511475"/>
            <a:ext cx="2916000" cy="467925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4BCA97-F31B-451D-82F8-6E000DF2118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17AAC4-A657-4D75-A527-0307AFF2B17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6543880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ZA" dirty="0"/>
              <a:t>Click to edit page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9D7ACCB5-9A86-4F46-89E2-B79F48C9EC1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9198000" cy="360000"/>
          </a:xfrm>
        </p:spPr>
        <p:txBody>
          <a:bodyPr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176400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290450" y="1512000"/>
            <a:ext cx="1764000" cy="467925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148900" y="1512000"/>
            <a:ext cx="1764000" cy="467925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07350" y="1507535"/>
            <a:ext cx="1764000" cy="467925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865800" y="1507535"/>
            <a:ext cx="1764000" cy="468371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09234E-176D-4BBF-9391-7B6F018C51A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A8293F-A5B5-4FCC-BF27-A25B1BAFF245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9748372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ZA" dirty="0"/>
              <a:t>Click to edit page title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10727B06-56A8-44A2-B6C2-9ED183D107F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9198116" cy="360000"/>
          </a:xfrm>
        </p:spPr>
        <p:txBody>
          <a:bodyPr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CCB8C2-B6A2-4C69-8D3A-57420A034BA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801980-CBAE-4A50-886D-54D7BB2E1947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EDF756E-F310-4229-ACDD-055D299A95FB}"/>
              </a:ext>
            </a:extLst>
          </p:cNvPr>
          <p:cNvSpPr/>
          <p:nvPr userDrawn="1"/>
        </p:nvSpPr>
        <p:spPr>
          <a:xfrm>
            <a:off x="6297105" y="424206"/>
            <a:ext cx="5505254" cy="573149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5951D2-91DB-40E7-95D5-4B372602DEB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07666241-4AF6-458A-A571-6C6C291D72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32775" y="3639199"/>
            <a:ext cx="5053936" cy="1192038"/>
          </a:xfrm>
          <a:solidFill>
            <a:schemeClr val="bg1"/>
          </a:solidFill>
        </p:spPr>
        <p:txBody>
          <a:bodyPr lIns="252000" tIns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F4F2BBF-F210-4954-9C73-A0030AACDD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32775" y="993303"/>
            <a:ext cx="5053936" cy="2513468"/>
          </a:xfrm>
        </p:spPr>
        <p:txBody>
          <a:bodyPr/>
          <a:lstStyle>
            <a:lvl1pPr>
              <a:defRPr sz="5400" cap="none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277791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ZA" dirty="0"/>
              <a:t>Click to edit page 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ZA"/>
              <a:t>Add a footer</a:t>
            </a:r>
            <a:endParaRPr lang="en-Z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D1EE834-4B70-4715-8346-1C0298347E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046375"/>
            <a:ext cx="9198000" cy="5130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00888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ZA" dirty="0"/>
              <a:t>Click to edit page 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ZA"/>
              <a:t>Add a footer</a:t>
            </a:r>
            <a:endParaRPr lang="en-Z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AE43F4C-1A64-4197-A44B-E6EB874E24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046376"/>
            <a:ext cx="4435831" cy="5130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D7B3F5B8-DC28-4878-AC9F-D434D7542D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94169" y="1046376"/>
            <a:ext cx="4435831" cy="5130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4397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ZA" dirty="0"/>
              <a:t>Click to edit page 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ZA"/>
              <a:t>Add a footer</a:t>
            </a:r>
            <a:endParaRPr lang="en-Z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CB97B01E-88B2-448F-BD96-A1AAFA39AC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068420"/>
            <a:ext cx="4434840" cy="823912"/>
          </a:xfrm>
          <a:solidFill>
            <a:schemeClr val="tx1"/>
          </a:solidFill>
        </p:spPr>
        <p:txBody>
          <a:bodyPr anchor="ctr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40BADDE2-4EE6-41B4-804C-EBF680128B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95160" y="1068420"/>
            <a:ext cx="4434840" cy="823912"/>
          </a:xfrm>
          <a:solidFill>
            <a:schemeClr val="tx1"/>
          </a:solidFill>
        </p:spPr>
        <p:txBody>
          <a:bodyPr anchor="ctr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BB0A14E0-899D-4594-BC9E-AE89BF0D3A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1" y="2096752"/>
            <a:ext cx="4434840" cy="409291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2C699014-D902-4E9A-80CD-8D2BCFE6709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95160" y="2096752"/>
            <a:ext cx="4434840" cy="409291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34682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32000" y="6356350"/>
            <a:ext cx="4114800" cy="365125"/>
          </a:xfrm>
        </p:spPr>
        <p:txBody>
          <a:bodyPr/>
          <a:lstStyle/>
          <a:p>
            <a:r>
              <a:rPr lang="en-ZA"/>
              <a:t>Add a footer</a:t>
            </a:r>
            <a:endParaRPr lang="en-Z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C67C685-BABE-4B77-8C5E-B39B093D3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1" y="457200"/>
            <a:ext cx="3159612" cy="1600200"/>
          </a:xfrm>
        </p:spPr>
        <p:txBody>
          <a:bodyPr anchor="b"/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0B6B7795-36CC-459B-AE8B-7FB2F40AF3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32001" y="2057400"/>
            <a:ext cx="3159612" cy="4126584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F53EF1-D412-467C-B7CE-30536F140A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70722" y="457201"/>
            <a:ext cx="6023727" cy="5726784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7200053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32000" y="6356350"/>
            <a:ext cx="4114800" cy="365125"/>
          </a:xfrm>
        </p:spPr>
        <p:txBody>
          <a:bodyPr/>
          <a:lstStyle/>
          <a:p>
            <a:r>
              <a:rPr lang="en-ZA"/>
              <a:t>Add a footer</a:t>
            </a:r>
            <a:endParaRPr lang="en-Z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C67C685-BABE-4B77-8C5E-B39B093D3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1" y="457200"/>
            <a:ext cx="3159612" cy="1600200"/>
          </a:xfrm>
        </p:spPr>
        <p:txBody>
          <a:bodyPr anchor="b"/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0B6B7795-36CC-459B-AE8B-7FB2F40AF3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32001" y="2057400"/>
            <a:ext cx="3159612" cy="4126584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10319378-269C-406E-9B84-FCF22DA02EF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788021" y="457201"/>
            <a:ext cx="5949868" cy="572678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0214724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ZA" dirty="0"/>
              <a:t>Click to edit page 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ZA"/>
              <a:t>Add a footer</a:t>
            </a:r>
            <a:endParaRPr lang="en-Z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537796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54ED587-2D2F-4D3F-B55B-C64465AB4EC5}"/>
              </a:ext>
            </a:extLst>
          </p:cNvPr>
          <p:cNvSpPr/>
          <p:nvPr userDrawn="1"/>
        </p:nvSpPr>
        <p:spPr>
          <a:xfrm>
            <a:off x="69274" y="66963"/>
            <a:ext cx="9911201" cy="672734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6990" y="4346296"/>
            <a:ext cx="6798250" cy="1674470"/>
          </a:xfrm>
        </p:spPr>
        <p:txBody>
          <a:bodyPr anchor="b"/>
          <a:lstStyle>
            <a:lvl1pPr algn="r">
              <a:lnSpc>
                <a:spcPts val="5000"/>
              </a:lnSpc>
              <a:defRPr sz="6000" b="1" cap="all" spc="-3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26418" y="4650539"/>
            <a:ext cx="2456210" cy="1192038"/>
          </a:xfrm>
          <a:solidFill>
            <a:schemeClr val="bg1"/>
          </a:solidFill>
        </p:spPr>
        <p:txBody>
          <a:bodyPr lIns="252000" tIns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98A99C-9485-48F0-8E1E-227AD1348A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21811559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310D190-B83D-438A-91BC-470C41B22A2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1397670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">
            <a:extLst>
              <a:ext uri="{FF2B5EF4-FFF2-40B4-BE49-F238E27FC236}">
                <a16:creationId xmlns:a16="http://schemas.microsoft.com/office/drawing/2014/main" id="{069FFAE5-B16E-4571-88F7-52FA5354B1A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9273" y="63691"/>
            <a:ext cx="9911201" cy="6727346"/>
          </a:xfrm>
          <a:solidFill>
            <a:schemeClr val="tx1">
              <a:lumMod val="75000"/>
              <a:lumOff val="2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6990" y="4346296"/>
            <a:ext cx="6798250" cy="1674470"/>
          </a:xfrm>
        </p:spPr>
        <p:txBody>
          <a:bodyPr anchor="b"/>
          <a:lstStyle>
            <a:lvl1pPr algn="r">
              <a:lnSpc>
                <a:spcPts val="5000"/>
              </a:lnSpc>
              <a:defRPr sz="6000" b="1" cap="all" spc="-3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26418" y="4650539"/>
            <a:ext cx="2456210" cy="1192038"/>
          </a:xfrm>
          <a:solidFill>
            <a:schemeClr val="bg1"/>
          </a:solidFill>
        </p:spPr>
        <p:txBody>
          <a:bodyPr lIns="252000" tIns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98A99C-9485-48F0-8E1E-227AD1348A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40947389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1">
            <a:extLst>
              <a:ext uri="{FF2B5EF4-FFF2-40B4-BE49-F238E27FC236}">
                <a16:creationId xmlns:a16="http://schemas.microsoft.com/office/drawing/2014/main" id="{1599E2D7-24B3-4D66-9AFB-83C1AEC4DBBB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9980476" y="0"/>
            <a:ext cx="2211524" cy="6192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45086" y="1807950"/>
            <a:ext cx="5184913" cy="432000"/>
          </a:xfrm>
        </p:spPr>
        <p:txBody>
          <a:bodyPr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page title</a:t>
            </a:r>
            <a:endParaRPr lang="en-ZA" dirty="0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444886" y="2383950"/>
            <a:ext cx="5184913" cy="360000"/>
          </a:xfrm>
        </p:spPr>
        <p:txBody>
          <a:bodyPr/>
          <a:lstStyle>
            <a:lvl1pPr marL="0" indent="0" algn="r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45000" y="2908300"/>
            <a:ext cx="5184800" cy="3283700"/>
          </a:xfrm>
          <a:solidFill>
            <a:schemeClr val="bg1"/>
          </a:solidFill>
        </p:spPr>
        <p:txBody>
          <a:bodyPr lIns="180000" tIns="252000" rIns="252000"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DA1E79-BA17-41C5-98B7-CFBC5859A51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350103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23393" y="1343906"/>
            <a:ext cx="3736800" cy="3933645"/>
          </a:xfrm>
          <a:solidFill>
            <a:schemeClr val="bg1"/>
          </a:solidFill>
        </p:spPr>
        <p:txBody>
          <a:bodyPr lIns="180000" tIns="180000" rIns="18000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DA1E79-BA17-41C5-98B7-CFBC5859A51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492C2A1D-F7BD-46B6-BC01-15D365ACD50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560193" y="1344803"/>
            <a:ext cx="3737526" cy="3933645"/>
          </a:xfrm>
          <a:solidFill>
            <a:schemeClr val="tx1">
              <a:lumMod val="75000"/>
              <a:lumOff val="2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&amp; Drop your photo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F4F1543-153D-4F77-A4A9-C9BBA1C20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9131100" cy="432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9FAA210E-391A-499A-89D5-F222045FD1A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6895900" cy="360000"/>
          </a:xfrm>
        </p:spPr>
        <p:txBody>
          <a:bodyPr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3471979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ZA" dirty="0"/>
              <a:t>Click to edit page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E4633398-8EC3-417B-BEA6-101D8F22467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9198000" cy="360000"/>
          </a:xfrm>
        </p:spPr>
        <p:txBody>
          <a:bodyPr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sp>
        <p:nvSpPr>
          <p:cNvPr id="3" name="Comparison Left Placeholder 1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432296"/>
            <a:ext cx="4500000" cy="527076"/>
          </a:xfrm>
          <a:solidFill>
            <a:schemeClr val="tx1"/>
          </a:solidFill>
        </p:spPr>
        <p:txBody>
          <a:bodyPr lIns="180000" tIns="36000" anchor="ctr"/>
          <a:lstStyle>
            <a:lvl1pPr marL="0" indent="0">
              <a:buNone/>
              <a:defRPr sz="2400" b="1" spc="-15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0" y="2023668"/>
            <a:ext cx="4500000" cy="4168332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12" name="Comparison Left Placeholder 2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29800" y="1433105"/>
            <a:ext cx="4500000" cy="525283"/>
          </a:xfrm>
          <a:solidFill>
            <a:schemeClr val="tx1"/>
          </a:solidFill>
        </p:spPr>
        <p:txBody>
          <a:bodyPr lIns="180000" tIns="36000" anchor="ctr"/>
          <a:lstStyle>
            <a:lvl1pPr marL="0" indent="0">
              <a:buNone/>
              <a:defRPr sz="2400" b="1" spc="-15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29800" y="2020359"/>
            <a:ext cx="4500000" cy="417089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5099557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99200" y="432000"/>
            <a:ext cx="5472113" cy="5759250"/>
          </a:xfrm>
          <a:solidFill>
            <a:schemeClr val="tx1">
              <a:lumMod val="75000"/>
              <a:lumOff val="2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&amp; Drop your photo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875314" y="5096632"/>
            <a:ext cx="2028686" cy="1094618"/>
          </a:xfrm>
        </p:spPr>
        <p:txBody>
          <a:bodyPr anchor="b"/>
          <a:lstStyle>
            <a:lvl1pPr marL="0" indent="0" algn="r">
              <a:buNone/>
              <a:defRPr i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Enter your caption</a:t>
            </a:r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5951D2-91DB-40E7-95D5-4B372602DEB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6EFF903-F1F3-440A-B12C-9FD51606B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877846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174360" y="2112793"/>
            <a:ext cx="6798250" cy="1674470"/>
          </a:xfrm>
        </p:spPr>
        <p:txBody>
          <a:bodyPr anchor="ctr"/>
          <a:lstStyle>
            <a:lvl1pPr algn="ctr">
              <a:lnSpc>
                <a:spcPct val="100000"/>
              </a:lnSpc>
              <a:defRPr sz="6000" b="1" cap="all" spc="-3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Thank you</a:t>
            </a:r>
            <a:endParaRPr lang="en-ZA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CA3EFDD3-A9D2-4EB6-BB2A-F6999D9F7EA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174361" y="4035727"/>
            <a:ext cx="3329850" cy="382887"/>
          </a:xfrm>
        </p:spPr>
        <p:txBody>
          <a:bodyPr/>
          <a:lstStyle>
            <a:lvl1pPr marL="0" indent="0" algn="r">
              <a:buNone/>
              <a:defRPr sz="2400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Full Name</a:t>
            </a:r>
            <a:endParaRPr lang="en-ZA" dirty="0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61ED1F7-B623-43D9-9BDA-8808C5CFAFF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62268" y="4150118"/>
            <a:ext cx="2910342" cy="238016"/>
          </a:xfrm>
        </p:spPr>
        <p:txBody>
          <a:bodyPr/>
          <a:lstStyle>
            <a:lvl1pPr marL="0" indent="0" algn="l">
              <a:buNone/>
              <a:defRPr sz="1400" i="1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Phone Number</a:t>
            </a:r>
            <a:endParaRPr lang="en-ZA" dirty="0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E27366FC-4115-4122-9CE2-5FA9D424AD5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62268" y="4540691"/>
            <a:ext cx="2910342" cy="238016"/>
          </a:xfrm>
        </p:spPr>
        <p:txBody>
          <a:bodyPr/>
          <a:lstStyle>
            <a:lvl1pPr marL="0" indent="0" algn="l">
              <a:buNone/>
              <a:defRPr sz="1400" i="1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Email or Social Media Handle</a:t>
            </a:r>
            <a:endParaRPr lang="en-ZA" dirty="0"/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DEB36829-2F8B-4E22-AB6D-4111D18AF84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62268" y="4931263"/>
            <a:ext cx="2910342" cy="238016"/>
          </a:xfrm>
        </p:spPr>
        <p:txBody>
          <a:bodyPr/>
          <a:lstStyle>
            <a:lvl1pPr marL="0" indent="0" algn="l">
              <a:buNone/>
              <a:defRPr sz="1400" i="1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Company Website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1890100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ZA" dirty="0"/>
              <a:t>Click to edit page title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E97A9A62-1AA6-47A9-A1A0-54196823744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9198116" cy="360000"/>
          </a:xfrm>
        </p:spPr>
        <p:txBody>
          <a:bodyPr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FE0EB3-0FF4-4285-B9D3-90A5751B7B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42953D-28FC-41B5-A1BB-BB3BA7CA40B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32C8D0EF-1DB6-4ADC-8F31-5AE53BF5EAF4}"/>
              </a:ext>
            </a:extLst>
          </p:cNvPr>
          <p:cNvSpPr/>
          <p:nvPr userDrawn="1"/>
        </p:nvSpPr>
        <p:spPr>
          <a:xfrm>
            <a:off x="69274" y="66963"/>
            <a:ext cx="9911201" cy="67273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2F208ED-79A0-4B2C-A5EE-9D27466BCA3F}"/>
              </a:ext>
            </a:extLst>
          </p:cNvPr>
          <p:cNvSpPr/>
          <p:nvPr userDrawn="1"/>
        </p:nvSpPr>
        <p:spPr>
          <a:xfrm>
            <a:off x="11407775" y="6356350"/>
            <a:ext cx="784225" cy="3651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9198116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dirty="0"/>
              <a:t>Click to edit page title</a:t>
            </a:r>
            <a:endParaRPr lang="en-Z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2000"/>
            <a:ext cx="9198116" cy="4679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Z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2000" y="6356350"/>
            <a:ext cx="41148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 i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CA3099-A94F-4C3E-BC29-780EDD38F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47502" y="6401750"/>
            <a:ext cx="278418" cy="27432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200" i="1">
                <a:solidFill>
                  <a:schemeClr val="bg1"/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FDC6F9-37F9-4E25-AECA-D307B8421C73}"/>
              </a:ext>
            </a:extLst>
          </p:cNvPr>
          <p:cNvSpPr txBox="1"/>
          <p:nvPr userDrawn="1"/>
        </p:nvSpPr>
        <p:spPr>
          <a:xfrm>
            <a:off x="9630116" y="6346108"/>
            <a:ext cx="1662546" cy="404658"/>
          </a:xfrm>
          <a:prstGeom prst="rect">
            <a:avLst/>
          </a:prstGeom>
          <a:noFill/>
        </p:spPr>
        <p:txBody>
          <a:bodyPr wrap="square" lIns="0" tIns="36000" rIns="0" bIns="0" rtlCol="0">
            <a:spAutoFit/>
          </a:bodyPr>
          <a:lstStyle/>
          <a:p>
            <a:pPr algn="r">
              <a:lnSpc>
                <a:spcPts val="1400"/>
              </a:lnSpc>
            </a:pPr>
            <a:r>
              <a:rPr lang="en-ZA" sz="1600" b="1" spc="-1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WOODGROVE</a:t>
            </a:r>
            <a:r>
              <a:rPr lang="en-ZA" sz="1600" b="1" spc="-100" baseline="0" dirty="0">
                <a:solidFill>
                  <a:schemeClr val="accent1"/>
                </a:solidFill>
                <a:latin typeface="Corbel" panose="020B0503020204020204" pitchFamily="34" charset="0"/>
              </a:rPr>
              <a:t> </a:t>
            </a:r>
            <a:r>
              <a:rPr lang="en-ZA" sz="1600" b="1" spc="-100" baseline="0" dirty="0">
                <a:solidFill>
                  <a:schemeClr val="tx1"/>
                </a:solidFill>
                <a:latin typeface="Corbel" panose="020B0503020204020204" pitchFamily="34" charset="0"/>
              </a:rPr>
              <a:t>BANK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B322F68-670D-45A0-A54F-7E70BCEAED3F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69B5F15-353A-4344-8D61-F4E25AA9FB6C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FA0C0AA-FCE8-4A7F-928A-54C96BBA9053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  <p:sldLayoutId id="2147483663" r:id="rId3"/>
    <p:sldLayoutId id="2147483658" r:id="rId4"/>
    <p:sldLayoutId id="2147483665" r:id="rId5"/>
    <p:sldLayoutId id="2147483659" r:id="rId6"/>
    <p:sldLayoutId id="2147483660" r:id="rId7"/>
    <p:sldLayoutId id="2147483664" r:id="rId8"/>
    <p:sldLayoutId id="2147483650" r:id="rId9"/>
    <p:sldLayoutId id="2147483656" r:id="rId10"/>
    <p:sldLayoutId id="2147483657" r:id="rId11"/>
    <p:sldLayoutId id="2147483654" r:id="rId12"/>
    <p:sldLayoutId id="2147483666" r:id="rId13"/>
    <p:sldLayoutId id="2147483667" r:id="rId14"/>
    <p:sldLayoutId id="2147483668" r:id="rId15"/>
    <p:sldLayoutId id="2147483669" r:id="rId16"/>
    <p:sldLayoutId id="2147483670" r:id="rId17"/>
    <p:sldLayoutId id="2147483671" r:id="rId18"/>
    <p:sldLayoutId id="2147483672" r:id="rId19"/>
    <p:sldLayoutId id="2147483655" r:id="rId2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 cap="all" spc="-1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3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E2F2BFDF-E9F2-4569-A9F2-E1FFCB7FB82D}"/>
              </a:ext>
            </a:extLst>
          </p:cNvPr>
          <p:cNvSpPr txBox="1"/>
          <p:nvPr/>
        </p:nvSpPr>
        <p:spPr>
          <a:xfrm>
            <a:off x="5205663" y="3941638"/>
            <a:ext cx="1879577" cy="404658"/>
          </a:xfrm>
          <a:prstGeom prst="rect">
            <a:avLst/>
          </a:prstGeom>
          <a:noFill/>
        </p:spPr>
        <p:txBody>
          <a:bodyPr wrap="square" lIns="0" tIns="36000" rIns="0" bIns="0" rtlCol="0">
            <a:spAutoFit/>
          </a:bodyPr>
          <a:lstStyle/>
          <a:p>
            <a:pPr algn="r">
              <a:lnSpc>
                <a:spcPts val="1400"/>
              </a:lnSpc>
            </a:pPr>
            <a:r>
              <a:rPr lang="en-ZA" sz="1600" b="1" spc="-1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University of </a:t>
            </a:r>
            <a:br>
              <a:rPr lang="en-ZA" sz="1600" b="1" spc="-100" dirty="0">
                <a:solidFill>
                  <a:schemeClr val="accent1"/>
                </a:solidFill>
                <a:latin typeface="Corbel" panose="020B0503020204020204" pitchFamily="34" charset="0"/>
              </a:rPr>
            </a:br>
            <a:r>
              <a:rPr lang="en-ZA" sz="1600" b="1" spc="-100" dirty="0">
                <a:latin typeface="Corbel" panose="020B0503020204020204" pitchFamily="34" charset="0"/>
              </a:rPr>
              <a:t>Idaho</a:t>
            </a:r>
            <a:endParaRPr lang="en-ZA" sz="1600" b="1" spc="-100" baseline="0" dirty="0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ZA" dirty="0"/>
              <a:t>Cereal Grain Data Acquisition</a:t>
            </a:r>
          </a:p>
        </p:txBody>
      </p:sp>
      <p:pic>
        <p:nvPicPr>
          <p:cNvPr id="1028" name="Picture 4" descr="Image result for black and white corn field">
            <a:extLst>
              <a:ext uri="{FF2B5EF4-FFF2-40B4-BE49-F238E27FC236}">
                <a16:creationId xmlns:a16="http://schemas.microsoft.com/office/drawing/2014/main" id="{2B0586C6-D427-4D80-B8CE-E8747A09593B}"/>
              </a:ext>
            </a:extLst>
          </p:cNvPr>
          <p:cNvPicPr>
            <a:picLocks noGrp="1" noChangeAspect="1" noChangeArrowheads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10" r="39310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ubtitle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ZA" dirty="0"/>
              <a:t>Ryan Donahue </a:t>
            </a:r>
          </a:p>
          <a:p>
            <a:r>
              <a:rPr lang="en-ZA" dirty="0"/>
              <a:t>Kennedy </a:t>
            </a:r>
            <a:r>
              <a:rPr lang="en-ZA" dirty="0" err="1"/>
              <a:t>Caisley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8999616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52800D7-3DD2-40ED-95AC-E42920B2D5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1700" y="214261"/>
            <a:ext cx="6133050" cy="637232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C81E155-704D-42E6-A606-572CBCC0CBC4}"/>
              </a:ext>
            </a:extLst>
          </p:cNvPr>
          <p:cNvSpPr/>
          <p:nvPr/>
        </p:nvSpPr>
        <p:spPr>
          <a:xfrm>
            <a:off x="8290559" y="2022563"/>
            <a:ext cx="3126379" cy="119089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MT29F64G08CBABAWP.jpg (310Ã230)">
            <a:extLst>
              <a:ext uri="{FF2B5EF4-FFF2-40B4-BE49-F238E27FC236}">
                <a16:creationId xmlns:a16="http://schemas.microsoft.com/office/drawing/2014/main" id="{8D0991AF-0596-4F0D-BA81-5E2A605ED5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5865" y="2333625"/>
            <a:ext cx="2952750" cy="219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78433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74EEBC2A-955A-462B-B499-E4AE37B3CDB4}"/>
              </a:ext>
            </a:extLst>
          </p:cNvPr>
          <p:cNvSpPr txBox="1"/>
          <p:nvPr/>
        </p:nvSpPr>
        <p:spPr>
          <a:xfrm>
            <a:off x="1225826" y="133946"/>
            <a:ext cx="974034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Per Unit Device Cost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35F6BC-BFC3-45A6-B9D0-EDFFDC95F7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19"/>
          <a:stretch/>
        </p:blipFill>
        <p:spPr>
          <a:xfrm>
            <a:off x="2736678" y="1057275"/>
            <a:ext cx="6718644" cy="44005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707BA60-EFB5-4058-B21F-B948F18B35DB}"/>
              </a:ext>
            </a:extLst>
          </p:cNvPr>
          <p:cNvSpPr txBox="1"/>
          <p:nvPr/>
        </p:nvSpPr>
        <p:spPr>
          <a:xfrm>
            <a:off x="2762301" y="5800725"/>
            <a:ext cx="21715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+mj-lt"/>
              </a:rPr>
              <a:t>PCB Fab &amp;</a:t>
            </a:r>
          </a:p>
          <a:p>
            <a:pPr algn="ctr"/>
            <a:r>
              <a:rPr lang="en-US" sz="2000" dirty="0">
                <a:latin typeface="+mj-lt"/>
              </a:rPr>
              <a:t>SMT Assembly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60B681-B10C-42FC-9442-A4C8DA9BE391}"/>
              </a:ext>
            </a:extLst>
          </p:cNvPr>
          <p:cNvSpPr txBox="1"/>
          <p:nvPr/>
        </p:nvSpPr>
        <p:spPr>
          <a:xfrm>
            <a:off x="4543529" y="5954613"/>
            <a:ext cx="13238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+mj-lt"/>
              </a:rPr>
              <a:t>≈</a:t>
            </a:r>
            <a:r>
              <a:rPr lang="en-US" dirty="0"/>
              <a:t> </a:t>
            </a:r>
            <a:r>
              <a:rPr lang="en-US" sz="2000" dirty="0">
                <a:latin typeface="+mj-lt"/>
              </a:rPr>
              <a:t>$5.25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717F44-B338-4FD7-B510-87FAF6DE8748}"/>
              </a:ext>
            </a:extLst>
          </p:cNvPr>
          <p:cNvSpPr txBox="1"/>
          <p:nvPr/>
        </p:nvSpPr>
        <p:spPr>
          <a:xfrm>
            <a:off x="7096179" y="5954613"/>
            <a:ext cx="23335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+mj-lt"/>
              </a:rPr>
              <a:t>Case Fab </a:t>
            </a:r>
            <a:r>
              <a:rPr lang="en-US" b="1" dirty="0">
                <a:latin typeface="+mj-lt"/>
              </a:rPr>
              <a:t>≈</a:t>
            </a:r>
            <a:r>
              <a:rPr lang="en-US" sz="2000" dirty="0">
                <a:latin typeface="+mj-lt"/>
              </a:rPr>
              <a:t> $5.00</a:t>
            </a:r>
          </a:p>
        </p:txBody>
      </p:sp>
    </p:spTree>
    <p:extLst>
      <p:ext uri="{BB962C8B-B14F-4D97-AF65-F5344CB8AC3E}">
        <p14:creationId xmlns:p14="http://schemas.microsoft.com/office/powerpoint/2010/main" val="23292221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74EEBC2A-955A-462B-B499-E4AE37B3CDB4}"/>
              </a:ext>
            </a:extLst>
          </p:cNvPr>
          <p:cNvSpPr txBox="1"/>
          <p:nvPr/>
        </p:nvSpPr>
        <p:spPr>
          <a:xfrm>
            <a:off x="1113182" y="569027"/>
            <a:ext cx="974034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Approach to Implementation </a:t>
            </a:r>
          </a:p>
          <a:p>
            <a:pPr algn="ctr"/>
            <a:r>
              <a:rPr lang="en-US" sz="4400" dirty="0">
                <a:latin typeface="+mj-lt"/>
              </a:rPr>
              <a:t>of Device Software</a:t>
            </a:r>
          </a:p>
        </p:txBody>
      </p:sp>
      <p:pic>
        <p:nvPicPr>
          <p:cNvPr id="1028" name="Picture 4" descr="https://www.microchip.com/images/default-source/press-release/mplab_harmony_configurator_pr_image_7x5-(1).jpg?sfvrsn=3e51d21c_1">
            <a:extLst>
              <a:ext uri="{FF2B5EF4-FFF2-40B4-BE49-F238E27FC236}">
                <a16:creationId xmlns:a16="http://schemas.microsoft.com/office/drawing/2014/main" id="{5012EB39-B806-43CF-80B1-2907835131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7807" y="2480036"/>
            <a:ext cx="4682307" cy="334450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armony-blk-dgm-lrge.jpg (824Ã420)">
            <a:extLst>
              <a:ext uri="{FF2B5EF4-FFF2-40B4-BE49-F238E27FC236}">
                <a16:creationId xmlns:a16="http://schemas.microsoft.com/office/drawing/2014/main" id="{1EB27B17-E0C1-4958-B1C3-B6A7D444E4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480" y="2480036"/>
            <a:ext cx="6652296" cy="3390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34484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74EEBC2A-955A-462B-B499-E4AE37B3CDB4}"/>
              </a:ext>
            </a:extLst>
          </p:cNvPr>
          <p:cNvSpPr txBox="1"/>
          <p:nvPr/>
        </p:nvSpPr>
        <p:spPr>
          <a:xfrm>
            <a:off x="304800" y="184073"/>
            <a:ext cx="11887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Manufacturing Approach (PCB &amp; Assembly)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C9F5A0-4E3F-49F8-B192-038ABECBA422}"/>
              </a:ext>
            </a:extLst>
          </p:cNvPr>
          <p:cNvSpPr txBox="1"/>
          <p:nvPr/>
        </p:nvSpPr>
        <p:spPr>
          <a:xfrm>
            <a:off x="544211" y="1041408"/>
            <a:ext cx="455283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Techniques: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Panelization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SMT Components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Fiducials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Component Packaging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Silkscreen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Spacing/Clearance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Single Sided Board</a:t>
            </a:r>
          </a:p>
        </p:txBody>
      </p:sp>
      <p:pic>
        <p:nvPicPr>
          <p:cNvPr id="3078" name="Picture 6" descr="pnp-580x352.jpg (580Ã352)">
            <a:extLst>
              <a:ext uri="{FF2B5EF4-FFF2-40B4-BE49-F238E27FC236}">
                <a16:creationId xmlns:a16="http://schemas.microsoft.com/office/drawing/2014/main" id="{9BDEE135-937E-428A-AE4A-AFAC2EE360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71" r="17450"/>
          <a:stretch/>
        </p:blipFill>
        <p:spPr bwMode="auto">
          <a:xfrm>
            <a:off x="8839908" y="4101319"/>
            <a:ext cx="2115475" cy="202893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surface-mount-057-300x200.jpg (300Ã200)">
            <a:extLst>
              <a:ext uri="{FF2B5EF4-FFF2-40B4-BE49-F238E27FC236}">
                <a16:creationId xmlns:a16="http://schemas.microsoft.com/office/drawing/2014/main" id="{E509C429-7F42-4323-9020-0AF0E6D32C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6910" y="4099364"/>
            <a:ext cx="3049266" cy="203284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m28tz.jpg (448Ã305)">
            <a:extLst>
              <a:ext uri="{FF2B5EF4-FFF2-40B4-BE49-F238E27FC236}">
                <a16:creationId xmlns:a16="http://schemas.microsoft.com/office/drawing/2014/main" id="{80E9B1B8-81E6-41AC-8870-9FA1F5ACF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9135" y="1337445"/>
            <a:ext cx="3893475" cy="265069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963CFAC-2D53-420A-88F4-4B9593DCEC8B}"/>
              </a:ext>
            </a:extLst>
          </p:cNvPr>
          <p:cNvSpPr txBox="1"/>
          <p:nvPr/>
        </p:nvSpPr>
        <p:spPr>
          <a:xfrm>
            <a:off x="544211" y="4099364"/>
            <a:ext cx="441896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Enables Pick &amp; Place Machine: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Small Device Size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Low Cost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High Reliability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Eliminates Assembly Time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157136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74EEBC2A-955A-462B-B499-E4AE37B3CDB4}"/>
              </a:ext>
            </a:extLst>
          </p:cNvPr>
          <p:cNvSpPr txBox="1"/>
          <p:nvPr/>
        </p:nvSpPr>
        <p:spPr>
          <a:xfrm>
            <a:off x="1113182" y="569027"/>
            <a:ext cx="974034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Packaging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B6B8082-69B4-4B57-8B8C-E280E2F6EA1E}"/>
              </a:ext>
            </a:extLst>
          </p:cNvPr>
          <p:cNvSpPr/>
          <p:nvPr/>
        </p:nvSpPr>
        <p:spPr>
          <a:xfrm>
            <a:off x="1020416" y="1464365"/>
            <a:ext cx="60960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3D printing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Mounting the display and PCB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Connector placement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Water resistance</a:t>
            </a:r>
          </a:p>
        </p:txBody>
      </p:sp>
      <p:pic>
        <p:nvPicPr>
          <p:cNvPr id="5" name="Picture 4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DB3CC6E2-E6E9-447A-8C84-6923FA2F91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6416" y="1338468"/>
            <a:ext cx="4055167" cy="4055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5334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74EEBC2A-955A-462B-B499-E4AE37B3CDB4}"/>
              </a:ext>
            </a:extLst>
          </p:cNvPr>
          <p:cNvSpPr txBox="1"/>
          <p:nvPr/>
        </p:nvSpPr>
        <p:spPr>
          <a:xfrm>
            <a:off x="1113182" y="569027"/>
            <a:ext cx="974034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Production Testing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C9F5A0-4E3F-49F8-B192-038ABECBA422}"/>
              </a:ext>
            </a:extLst>
          </p:cNvPr>
          <p:cNvSpPr txBox="1"/>
          <p:nvPr/>
        </p:nvSpPr>
        <p:spPr>
          <a:xfrm>
            <a:off x="691574" y="1582308"/>
            <a:ext cx="10808852" cy="16858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Primarily software based error detection and calibration routines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Hardware errors should be infrequent due to exterior professional assembly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Initial examination should still be completed</a:t>
            </a:r>
          </a:p>
        </p:txBody>
      </p:sp>
    </p:spTree>
    <p:extLst>
      <p:ext uri="{BB962C8B-B14F-4D97-AF65-F5344CB8AC3E}">
        <p14:creationId xmlns:p14="http://schemas.microsoft.com/office/powerpoint/2010/main" val="23136273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74EEBC2A-955A-462B-B499-E4AE37B3CDB4}"/>
              </a:ext>
            </a:extLst>
          </p:cNvPr>
          <p:cNvSpPr txBox="1"/>
          <p:nvPr/>
        </p:nvSpPr>
        <p:spPr>
          <a:xfrm>
            <a:off x="1113182" y="256553"/>
            <a:ext cx="974034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Documentation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C9F5A0-4E3F-49F8-B192-038ABECBA422}"/>
              </a:ext>
            </a:extLst>
          </p:cNvPr>
          <p:cNvSpPr txBox="1"/>
          <p:nvPr/>
        </p:nvSpPr>
        <p:spPr>
          <a:xfrm>
            <a:off x="1113182" y="1129462"/>
            <a:ext cx="9037983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Operation Manual: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Intended for end user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Operation of GUI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Data export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Device Hardware Configuration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Hardware Documentation: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Intended for development/modification by engineering students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Emphasis on schematic and PCB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Software Documentation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Intended for development/modification by engineering students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Code will be mostly self-documenting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Additional use of Screen casts for MPLAB Harmony Setup</a:t>
            </a:r>
          </a:p>
        </p:txBody>
      </p:sp>
    </p:spTree>
    <p:extLst>
      <p:ext uri="{BB962C8B-B14F-4D97-AF65-F5344CB8AC3E}">
        <p14:creationId xmlns:p14="http://schemas.microsoft.com/office/powerpoint/2010/main" val="16056393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74EEBC2A-955A-462B-B499-E4AE37B3CDB4}"/>
              </a:ext>
            </a:extLst>
          </p:cNvPr>
          <p:cNvSpPr txBox="1"/>
          <p:nvPr/>
        </p:nvSpPr>
        <p:spPr>
          <a:xfrm>
            <a:off x="1113182" y="569027"/>
            <a:ext cx="974034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Timeline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C9F5A0-4E3F-49F8-B192-038ABECBA422}"/>
              </a:ext>
            </a:extLst>
          </p:cNvPr>
          <p:cNvSpPr txBox="1"/>
          <p:nvPr/>
        </p:nvSpPr>
        <p:spPr>
          <a:xfrm>
            <a:off x="1113182" y="1338468"/>
            <a:ext cx="903798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11/20/2018 – PCB and BOM ordered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11/30/2018 – Boards assembled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01/09/2019 – Peripheral code and HW documentation completed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02/07/2019 – Finalize boards, BOM, and code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02/25/2019 – Production run and stakeholder testing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04/30/2019 – HW/SW documentation and user guides.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Testing and coding, Manufacturing, packaging, production test, documentation</a:t>
            </a:r>
          </a:p>
        </p:txBody>
      </p:sp>
    </p:spTree>
    <p:extLst>
      <p:ext uri="{BB962C8B-B14F-4D97-AF65-F5344CB8AC3E}">
        <p14:creationId xmlns:p14="http://schemas.microsoft.com/office/powerpoint/2010/main" val="22558781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74EEBC2A-955A-462B-B499-E4AE37B3CDB4}"/>
              </a:ext>
            </a:extLst>
          </p:cNvPr>
          <p:cNvSpPr txBox="1"/>
          <p:nvPr/>
        </p:nvSpPr>
        <p:spPr>
          <a:xfrm>
            <a:off x="1113182" y="569027"/>
            <a:ext cx="974034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Questions, Suggestions, &amp; Feedback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C9F5A0-4E3F-49F8-B192-038ABECBA422}"/>
              </a:ext>
            </a:extLst>
          </p:cNvPr>
          <p:cNvSpPr txBox="1"/>
          <p:nvPr/>
        </p:nvSpPr>
        <p:spPr>
          <a:xfrm>
            <a:off x="1113182" y="1338468"/>
            <a:ext cx="9037983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Schematic &amp; PCB Layout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Bill of Materials &amp; Component Selection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Device Functionality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Software Organization/Approach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Manufacturing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Testing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Device Packaging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Documentation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94803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74EEBC2A-955A-462B-B499-E4AE37B3CDB4}"/>
              </a:ext>
            </a:extLst>
          </p:cNvPr>
          <p:cNvSpPr txBox="1"/>
          <p:nvPr/>
        </p:nvSpPr>
        <p:spPr>
          <a:xfrm>
            <a:off x="1113182" y="569027"/>
            <a:ext cx="974034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Microcontroller and LCD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E780AD2-2ECC-4177-BB43-51EA9F6770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062" y="1193426"/>
            <a:ext cx="6306869" cy="561125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FC9950B-8628-46B9-8065-84C9510755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2057" y="1808349"/>
            <a:ext cx="4775705" cy="204529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C65A4BC-9CF2-43F9-8E22-D055D9107E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4840" y="4166961"/>
            <a:ext cx="2431742" cy="1888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8166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74EEBC2A-955A-462B-B499-E4AE37B3CDB4}"/>
              </a:ext>
            </a:extLst>
          </p:cNvPr>
          <p:cNvSpPr txBox="1"/>
          <p:nvPr/>
        </p:nvSpPr>
        <p:spPr>
          <a:xfrm>
            <a:off x="1113182" y="569027"/>
            <a:ext cx="974034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Project Scope</a:t>
            </a:r>
          </a:p>
        </p:txBody>
      </p:sp>
      <p:pic>
        <p:nvPicPr>
          <p:cNvPr id="3074" name="Picture 2" descr="http://images.shoutwiki.com/mindworks/8/89/IMG_6934.JPG">
            <a:extLst>
              <a:ext uri="{FF2B5EF4-FFF2-40B4-BE49-F238E27FC236}">
                <a16:creationId xmlns:a16="http://schemas.microsoft.com/office/drawing/2014/main" id="{25A50B8A-ADAA-4041-979B-DCCC0A81CF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69" r="13223"/>
          <a:stretch/>
        </p:blipFill>
        <p:spPr bwMode="auto">
          <a:xfrm>
            <a:off x="803388" y="1794299"/>
            <a:ext cx="3282836" cy="32694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&quot;Crop Piercer&quot;">
            <a:extLst>
              <a:ext uri="{FF2B5EF4-FFF2-40B4-BE49-F238E27FC236}">
                <a16:creationId xmlns:a16="http://schemas.microsoft.com/office/drawing/2014/main" id="{D71ED449-EA21-4C1A-B8A2-4D8649627F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90" r="5334"/>
          <a:stretch/>
        </p:blipFill>
        <p:spPr bwMode="auto">
          <a:xfrm>
            <a:off x="7880487" y="1794298"/>
            <a:ext cx="3508126" cy="326939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 descr="A person standing next to a palm tree&#10;&#10;Description generated with very high confidence">
            <a:extLst>
              <a:ext uri="{FF2B5EF4-FFF2-40B4-BE49-F238E27FC236}">
                <a16:creationId xmlns:a16="http://schemas.microsoft.com/office/drawing/2014/main" id="{168CACB2-814C-4F7B-B79D-A5E45DFDF4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8655" y="1794299"/>
            <a:ext cx="3269401" cy="326940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929550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74EEBC2A-955A-462B-B499-E4AE37B3CDB4}"/>
              </a:ext>
            </a:extLst>
          </p:cNvPr>
          <p:cNvSpPr txBox="1"/>
          <p:nvPr/>
        </p:nvSpPr>
        <p:spPr>
          <a:xfrm>
            <a:off x="1113182" y="569027"/>
            <a:ext cx="974034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Power Supplies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5621B5F-A1C6-4344-80E5-4A56B0FEAD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2091" y="1338468"/>
            <a:ext cx="6867818" cy="5384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1160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74EEBC2A-955A-462B-B499-E4AE37B3CDB4}"/>
              </a:ext>
            </a:extLst>
          </p:cNvPr>
          <p:cNvSpPr txBox="1"/>
          <p:nvPr/>
        </p:nvSpPr>
        <p:spPr>
          <a:xfrm>
            <a:off x="1113182" y="569027"/>
            <a:ext cx="974034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SPI Bus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A7615F4-1750-4A49-89B0-9F31EFF2D6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186" y="1967800"/>
            <a:ext cx="3793981" cy="266128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7065A53-69A4-41F5-87C8-6279C40C69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0167" y="1850642"/>
            <a:ext cx="7391378" cy="3720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6528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74EEBC2A-955A-462B-B499-E4AE37B3CDB4}"/>
              </a:ext>
            </a:extLst>
          </p:cNvPr>
          <p:cNvSpPr txBox="1"/>
          <p:nvPr/>
        </p:nvSpPr>
        <p:spPr>
          <a:xfrm>
            <a:off x="1113182" y="569027"/>
            <a:ext cx="974034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I2C BUS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C5D977A-520A-4CED-A805-74916EABE8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646" y="2010212"/>
            <a:ext cx="2848189" cy="311487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C2D409E-8663-4D8C-AF5E-B9A720B357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9793" y="1931304"/>
            <a:ext cx="3824842" cy="390316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031881A-801B-48EA-8D09-43C0509944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2937" y="2005012"/>
            <a:ext cx="3605981" cy="187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21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74EEBC2A-955A-462B-B499-E4AE37B3CDB4}"/>
              </a:ext>
            </a:extLst>
          </p:cNvPr>
          <p:cNvSpPr txBox="1"/>
          <p:nvPr/>
        </p:nvSpPr>
        <p:spPr>
          <a:xfrm>
            <a:off x="1113182" y="569027"/>
            <a:ext cx="974034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User IO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68F1996-8DF6-438E-A803-9793D59574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5727" y="2005891"/>
            <a:ext cx="6680546" cy="3624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601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74EEBC2A-955A-462B-B499-E4AE37B3CDB4}"/>
              </a:ext>
            </a:extLst>
          </p:cNvPr>
          <p:cNvSpPr txBox="1"/>
          <p:nvPr/>
        </p:nvSpPr>
        <p:spPr>
          <a:xfrm>
            <a:off x="1113182" y="569027"/>
            <a:ext cx="974034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Encoders and USB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FE50BF5-E6F9-493C-B5FC-957C080F2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0367" y="2075350"/>
            <a:ext cx="4551266" cy="327037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72EC6E8-6C4C-41C1-9C19-1AE12D3FDD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3809" y="2410874"/>
            <a:ext cx="2859258" cy="25993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41D0E89-99C2-49A1-B837-0351ECC396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154" y="2685254"/>
            <a:ext cx="3602722" cy="2050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4820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74EEBC2A-955A-462B-B499-E4AE37B3CDB4}"/>
              </a:ext>
            </a:extLst>
          </p:cNvPr>
          <p:cNvSpPr txBox="1"/>
          <p:nvPr/>
        </p:nvSpPr>
        <p:spPr>
          <a:xfrm>
            <a:off x="1113182" y="569027"/>
            <a:ext cx="974034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Objective: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5F0084-CE21-4086-B097-26CF6A909B89}"/>
              </a:ext>
            </a:extLst>
          </p:cNvPr>
          <p:cNvSpPr txBox="1"/>
          <p:nvPr/>
        </p:nvSpPr>
        <p:spPr>
          <a:xfrm>
            <a:off x="1113182" y="1590056"/>
            <a:ext cx="8762338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Create an integrated device that: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Reduces $515 BOM cost for each unit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Improves data collection rate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Improves device reliability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Adds new functionality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Can be manufactured and assembled by outside vendor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While maintaining: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Functionality of current devices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Operation of the GUI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Flexibility of device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24407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74EEBC2A-955A-462B-B499-E4AE37B3CDB4}"/>
              </a:ext>
            </a:extLst>
          </p:cNvPr>
          <p:cNvSpPr txBox="1"/>
          <p:nvPr/>
        </p:nvSpPr>
        <p:spPr>
          <a:xfrm>
            <a:off x="1113182" y="569027"/>
            <a:ext cx="974034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Required Features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0D468FE-8293-4D7E-865D-517381E5E584}"/>
              </a:ext>
            </a:extLst>
          </p:cNvPr>
          <p:cNvSpPr txBox="1"/>
          <p:nvPr/>
        </p:nvSpPr>
        <p:spPr>
          <a:xfrm>
            <a:off x="6258389" y="1590056"/>
            <a:ext cx="512532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>
                <a:latin typeface="Arial" panose="020B0604020202020204" pitchFamily="34" charset="0"/>
                <a:cs typeface="Arial" panose="020B0604020202020204" pitchFamily="34" charset="0"/>
              </a:rPr>
              <a:t>Add/Improve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Improve data acquisition rate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Add barcode scanner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Add touch screen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Reduce manufacture time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Reduce cost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5F0084-CE21-4086-B097-26CF6A909B89}"/>
              </a:ext>
            </a:extLst>
          </p:cNvPr>
          <p:cNvSpPr txBox="1"/>
          <p:nvPr/>
        </p:nvSpPr>
        <p:spPr>
          <a:xfrm>
            <a:off x="1113182" y="1590056"/>
            <a:ext cx="5125329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>
                <a:latin typeface="Arial" panose="020B0604020202020204" pitchFamily="34" charset="0"/>
                <a:cs typeface="Arial" panose="020B0604020202020204" pitchFamily="34" charset="0"/>
              </a:rPr>
              <a:t>Meet/Exceed Existing Device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Precision ADC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Linear actuator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Linear encoder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Accelerometer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Temperature sensor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Humidity sensor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Rotary encoder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LCD display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GPS receiver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Data transfer</a:t>
            </a:r>
          </a:p>
        </p:txBody>
      </p:sp>
    </p:spTree>
    <p:extLst>
      <p:ext uri="{BB962C8B-B14F-4D97-AF65-F5344CB8AC3E}">
        <p14:creationId xmlns:p14="http://schemas.microsoft.com/office/powerpoint/2010/main" val="6094866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52800D7-3DD2-40ED-95AC-E42920B2D5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2502" y="120604"/>
            <a:ext cx="6186865" cy="6428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8679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52800D7-3DD2-40ED-95AC-E42920B2D5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1700" y="214261"/>
            <a:ext cx="6133050" cy="637232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11EE795-0513-4A33-AF08-B099B4CAA0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426" y="2166937"/>
            <a:ext cx="2971800" cy="246697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D1AB85D-A4A0-4233-9D59-E70603929026}"/>
              </a:ext>
            </a:extLst>
          </p:cNvPr>
          <p:cNvSpPr/>
          <p:nvPr/>
        </p:nvSpPr>
        <p:spPr>
          <a:xfrm flipH="1">
            <a:off x="7088777" y="2090056"/>
            <a:ext cx="1645920" cy="421494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5563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52800D7-3DD2-40ED-95AC-E42920B2D5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1700" y="214261"/>
            <a:ext cx="6133050" cy="637232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2F2224F-9075-4B29-BE9E-3184B6EFA7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396" y="1863906"/>
            <a:ext cx="4609556" cy="307303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319F66E-8AFC-46AD-B160-8C5AA03ECAE4}"/>
              </a:ext>
            </a:extLst>
          </p:cNvPr>
          <p:cNvSpPr/>
          <p:nvPr/>
        </p:nvSpPr>
        <p:spPr>
          <a:xfrm>
            <a:off x="5042263" y="1863906"/>
            <a:ext cx="2647406" cy="1401808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9793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52800D7-3DD2-40ED-95AC-E42920B2D5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1700" y="214261"/>
            <a:ext cx="6133050" cy="6372328"/>
          </a:xfrm>
          <a:prstGeom prst="rect">
            <a:avLst/>
          </a:prstGeom>
        </p:spPr>
      </p:pic>
      <p:sp>
        <p:nvSpPr>
          <p:cNvPr id="2" name="AutoShape 2" descr="505 (640Ã640)">
            <a:extLst>
              <a:ext uri="{FF2B5EF4-FFF2-40B4-BE49-F238E27FC236}">
                <a16:creationId xmlns:a16="http://schemas.microsoft.com/office/drawing/2014/main" id="{BCA01A32-2C40-446A-BA22-43853ECB1BD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0" name="Picture 6" descr="analog-devices-ic-500x500.jpg (500Ã500)">
            <a:extLst>
              <a:ext uri="{FF2B5EF4-FFF2-40B4-BE49-F238E27FC236}">
                <a16:creationId xmlns:a16="http://schemas.microsoft.com/office/drawing/2014/main" id="{F6D8E3C8-1016-4961-8BC0-91A9E272FC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250" y="1613671"/>
            <a:ext cx="3630658" cy="3630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8DA0099-571E-4FE1-B9E5-2C1CAEF94D75}"/>
              </a:ext>
            </a:extLst>
          </p:cNvPr>
          <p:cNvSpPr/>
          <p:nvPr/>
        </p:nvSpPr>
        <p:spPr>
          <a:xfrm>
            <a:off x="8874037" y="3241764"/>
            <a:ext cx="2647406" cy="70090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556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52800D7-3DD2-40ED-95AC-E42920B2D5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1700" y="214261"/>
            <a:ext cx="6133050" cy="637232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D63D506-5809-49E3-8349-280E6D7793D0}"/>
              </a:ext>
            </a:extLst>
          </p:cNvPr>
          <p:cNvSpPr/>
          <p:nvPr/>
        </p:nvSpPr>
        <p:spPr>
          <a:xfrm>
            <a:off x="8316686" y="3981993"/>
            <a:ext cx="3204757" cy="109510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119600510_TexasInstruments_DRV401-Q1MagneticSensorSignalConditioningIC.png (600Ã436)">
            <a:extLst>
              <a:ext uri="{FF2B5EF4-FFF2-40B4-BE49-F238E27FC236}">
                <a16:creationId xmlns:a16="http://schemas.microsoft.com/office/drawing/2014/main" id="{FF4D41EB-7C5C-4755-95AB-E0CBF8C1F6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174" y="1854925"/>
            <a:ext cx="4160789" cy="3023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31538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34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5CB8B3"/>
      </a:accent1>
      <a:accent2>
        <a:srgbClr val="F5D66E"/>
      </a:accent2>
      <a:accent3>
        <a:srgbClr val="D78189"/>
      </a:accent3>
      <a:accent4>
        <a:srgbClr val="7030A0"/>
      </a:accent4>
      <a:accent5>
        <a:srgbClr val="0070C0"/>
      </a:accent5>
      <a:accent6>
        <a:srgbClr val="C4D36D"/>
      </a:accent6>
      <a:hlink>
        <a:srgbClr val="54C3BD"/>
      </a:hlink>
      <a:folHlink>
        <a:srgbClr val="54C3BD"/>
      </a:folHlink>
    </a:clrScheme>
    <a:fontScheme name="Custom 154">
      <a:majorFont>
        <a:latin typeface="Arial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Minimalistic Presentation Layout_SB - v6" id="{67056ED3-B4C9-43D6-B04E-246645D2F1A5}" vid="{EF913330-EBA1-4EBC-8C4F-D710DC878FB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EA25CC0A0AC24199CDC46C25B8B0BC" ma:contentTypeVersion="10" ma:contentTypeDescription="Create a new document." ma:contentTypeScope="" ma:versionID="e3b47856d4cf355c0dacb39e1084d14f">
  <xsd:schema xmlns:xsd="http://www.w3.org/2001/XMLSchema" xmlns:xs="http://www.w3.org/2001/XMLSchema" xmlns:p="http://schemas.microsoft.com/office/2006/metadata/properties" xmlns:ns1="http://schemas.microsoft.com/sharepoint/v3" xmlns:ns2="6dc4bcd6-49db-4c07-9060-8acfc67cef9f" xmlns:ns3="fb0879af-3eba-417a-a55a-ffe6dcd6ca77" targetNamespace="http://schemas.microsoft.com/office/2006/metadata/properties" ma:root="true" ma:fieldsID="a845a615265fdb1f7b12cc65ac20ecbd" ns1:_="" ns2:_="" ns3:_="">
    <xsd:import namespace="http://schemas.microsoft.com/sharepoint/v3"/>
    <xsd:import namespace="6dc4bcd6-49db-4c07-9060-8acfc67cef9f"/>
    <xsd:import namespace="fb0879af-3eba-417a-a55a-ffe6dcd6ca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1:_ip_UnifiedCompliancePolicyProperties" minOccurs="0"/>
                <xsd:element ref="ns1:_ip_UnifiedCompliancePolicyUIAction" minOccurs="0"/>
                <xsd:element ref="ns2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c4bcd6-49db-4c07-9060-8acfc67cef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7" nillable="true" ma:displayName="MediaServiceAutoTags" ma:internalName="MediaServiceAutoTag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0879af-3eba-417a-a55a-ffe6dcd6ca7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3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4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4934E25-8442-49E9-ABDF-3146C4145F3B}">
  <ds:schemaRefs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schemas.microsoft.com/sharepoint/v3"/>
    <ds:schemaRef ds:uri="http://purl.org/dc/terms/"/>
    <ds:schemaRef ds:uri="http://schemas.openxmlformats.org/package/2006/metadata/core-properties"/>
    <ds:schemaRef ds:uri="6dc4bcd6-49db-4c07-9060-8acfc67cef9f"/>
    <ds:schemaRef ds:uri="http://purl.org/dc/dcmitype/"/>
    <ds:schemaRef ds:uri="http://schemas.microsoft.com/office/infopath/2007/PartnerControls"/>
    <ds:schemaRef ds:uri="fb0879af-3eba-417a-a55a-ffe6dcd6ca77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F6CB1848-D3E0-4F10-B640-720BE758B85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BBB5711-29E1-4F8E-81A0-7947C57B208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dc4bcd6-49db-4c07-9060-8acfc67cef9f"/>
    <ds:schemaRef ds:uri="fb0879af-3eba-417a-a55a-ffe6dcd6ca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Minimalist presentation</Template>
  <TotalTime>0</TotalTime>
  <Words>359</Words>
  <Application>Microsoft Office PowerPoint</Application>
  <PresentationFormat>Widescreen</PresentationFormat>
  <Paragraphs>107</Paragraphs>
  <Slides>24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Arial</vt:lpstr>
      <vt:lpstr>Calibri</vt:lpstr>
      <vt:lpstr>Corbel</vt:lpstr>
      <vt:lpstr>Times New Roman</vt:lpstr>
      <vt:lpstr>Office Theme</vt:lpstr>
      <vt:lpstr>Cereal Grain Data Acquisition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2018-11-14T04:34:12Z</dcterms:created>
  <dcterms:modified xsi:type="dcterms:W3CDTF">2019-04-24T20:03:54Z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0x010100DEEA25CC0A0AC24199CDC46C25B8B0BC</vt:lpwstr>
  </property>
</Properties>
</file>